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79" r:id="rId6"/>
    <p:sldId id="280" r:id="rId7"/>
    <p:sldId id="281" r:id="rId8"/>
    <p:sldId id="283" r:id="rId9"/>
    <p:sldId id="282" r:id="rId10"/>
    <p:sldId id="284" r:id="rId11"/>
    <p:sldId id="285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6063"/>
    <a:srgbClr val="37B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39CB66-6F81-4173-BF62-0EAD08309772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A78D577-73CC-4B3E-B89D-80D002C216F8}">
      <dgm:prSet/>
      <dgm:spPr>
        <a:solidFill>
          <a:srgbClr val="0070C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-Many existing to-do list apps lack innovation.</a:t>
          </a:r>
          <a:endParaRPr lang="en-US" dirty="0"/>
        </a:p>
      </dgm:t>
    </dgm:pt>
    <dgm:pt modelId="{633022E9-8BA5-4488-AE62-4E26E5F9AF58}" type="parTrans" cxnId="{100A70C8-3BA3-4EF4-81E3-A68B31524234}">
      <dgm:prSet/>
      <dgm:spPr/>
      <dgm:t>
        <a:bodyPr/>
        <a:lstStyle/>
        <a:p>
          <a:endParaRPr lang="en-US"/>
        </a:p>
      </dgm:t>
    </dgm:pt>
    <dgm:pt modelId="{BAFCCD9F-3BCE-461E-9B34-C27829B628FC}" type="sibTrans" cxnId="{100A70C8-3BA3-4EF4-81E3-A68B31524234}">
      <dgm:prSet/>
      <dgm:spPr/>
      <dgm:t>
        <a:bodyPr/>
        <a:lstStyle/>
        <a:p>
          <a:endParaRPr lang="en-US"/>
        </a:p>
      </dgm:t>
    </dgm:pt>
    <dgm:pt modelId="{956DE38A-C978-4ECD-A3F9-0D53C5FCC1FD}">
      <dgm:prSet/>
      <dgm:spPr>
        <a:solidFill>
          <a:srgbClr val="0070C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Users often need more motivation to complete tasks.</a:t>
          </a:r>
          <a:endParaRPr lang="en-US"/>
        </a:p>
      </dgm:t>
    </dgm:pt>
    <dgm:pt modelId="{FD3F2BAF-F6BC-45AC-AD01-286278EB0C0B}" type="parTrans" cxnId="{E49F5D5A-87CA-4811-8CB8-AA63D96DA8B0}">
      <dgm:prSet/>
      <dgm:spPr/>
      <dgm:t>
        <a:bodyPr/>
        <a:lstStyle/>
        <a:p>
          <a:endParaRPr lang="en-US"/>
        </a:p>
      </dgm:t>
    </dgm:pt>
    <dgm:pt modelId="{919C6B31-BCEA-4A56-885B-5BD36BC16DD2}" type="sibTrans" cxnId="{E49F5D5A-87CA-4811-8CB8-AA63D96DA8B0}">
      <dgm:prSet/>
      <dgm:spPr/>
      <dgm:t>
        <a:bodyPr/>
        <a:lstStyle/>
        <a:p>
          <a:endParaRPr lang="en-US"/>
        </a:p>
      </dgm:t>
    </dgm:pt>
    <dgm:pt modelId="{B1925149-DDC0-4E26-98F8-34EBEF6B26CB}">
      <dgm:prSet/>
      <dgm:spPr>
        <a:solidFill>
          <a:srgbClr val="0070C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-Traditional task management systems do not utilize the potential of blockchain technology.</a:t>
          </a:r>
          <a:endParaRPr lang="en-US" dirty="0"/>
        </a:p>
      </dgm:t>
    </dgm:pt>
    <dgm:pt modelId="{ACAB3A7D-4D31-4EB8-B783-42AA3C2852B9}" type="parTrans" cxnId="{757E891F-778F-4458-99A3-AA55D4433104}">
      <dgm:prSet/>
      <dgm:spPr/>
      <dgm:t>
        <a:bodyPr/>
        <a:lstStyle/>
        <a:p>
          <a:endParaRPr lang="en-US"/>
        </a:p>
      </dgm:t>
    </dgm:pt>
    <dgm:pt modelId="{267FC896-8DFA-4F9A-B8AA-F70607C9C414}" type="sibTrans" cxnId="{757E891F-778F-4458-99A3-AA55D4433104}">
      <dgm:prSet/>
      <dgm:spPr/>
      <dgm:t>
        <a:bodyPr/>
        <a:lstStyle/>
        <a:p>
          <a:endParaRPr lang="en-US"/>
        </a:p>
      </dgm:t>
    </dgm:pt>
    <dgm:pt modelId="{5F8F54E8-9996-423A-BFB8-394B5A7FBA08}">
      <dgm:prSet/>
      <dgm:spPr>
        <a:solidFill>
          <a:srgbClr val="0070C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1" baseline="0" dirty="0"/>
            <a:t>Goal</a:t>
          </a:r>
          <a:r>
            <a:rPr lang="en-US" b="1" i="0" baseline="0" dirty="0"/>
            <a:t>:</a:t>
          </a:r>
          <a:r>
            <a:rPr lang="en-US" b="0" i="0" baseline="0" dirty="0"/>
            <a:t> To create a decentralized to-do list app where tasks are stored on the blockchain, and users are rewarded with Diam tokens. </a:t>
          </a:r>
          <a:endParaRPr lang="en-US" dirty="0"/>
        </a:p>
      </dgm:t>
    </dgm:pt>
    <dgm:pt modelId="{E3916DB3-C9EE-45AB-9D2B-9D7B0B90A2D9}" type="parTrans" cxnId="{AC02A155-6E32-4312-902A-395CA10674FD}">
      <dgm:prSet/>
      <dgm:spPr/>
      <dgm:t>
        <a:bodyPr/>
        <a:lstStyle/>
        <a:p>
          <a:endParaRPr lang="en-US"/>
        </a:p>
      </dgm:t>
    </dgm:pt>
    <dgm:pt modelId="{DA9B8911-C03C-418C-AF95-4A7D9EDCDE0F}" type="sibTrans" cxnId="{AC02A155-6E32-4312-902A-395CA10674FD}">
      <dgm:prSet/>
      <dgm:spPr/>
      <dgm:t>
        <a:bodyPr/>
        <a:lstStyle/>
        <a:p>
          <a:endParaRPr lang="en-US"/>
        </a:p>
      </dgm:t>
    </dgm:pt>
    <dgm:pt modelId="{AE0A0882-F62D-4BB1-BA0A-0721A244D81D}" type="pres">
      <dgm:prSet presAssocID="{9439CB66-6F81-4173-BF62-0EAD08309772}" presName="diagram" presStyleCnt="0">
        <dgm:presLayoutVars>
          <dgm:dir/>
          <dgm:resizeHandles val="exact"/>
        </dgm:presLayoutVars>
      </dgm:prSet>
      <dgm:spPr/>
    </dgm:pt>
    <dgm:pt modelId="{B68B8BB6-21D5-4110-8E9A-30A147B3BEC8}" type="pres">
      <dgm:prSet presAssocID="{3A78D577-73CC-4B3E-B89D-80D002C216F8}" presName="node" presStyleLbl="node1" presStyleIdx="0" presStyleCnt="4">
        <dgm:presLayoutVars>
          <dgm:bulletEnabled val="1"/>
        </dgm:presLayoutVars>
      </dgm:prSet>
      <dgm:spPr/>
    </dgm:pt>
    <dgm:pt modelId="{0C6CDE33-0D64-412C-A014-BAE5DCAD89B5}" type="pres">
      <dgm:prSet presAssocID="{BAFCCD9F-3BCE-461E-9B34-C27829B628FC}" presName="sibTrans" presStyleCnt="0"/>
      <dgm:spPr/>
    </dgm:pt>
    <dgm:pt modelId="{58D59439-4D29-4C63-AB4B-5A747F4E77C1}" type="pres">
      <dgm:prSet presAssocID="{956DE38A-C978-4ECD-A3F9-0D53C5FCC1FD}" presName="node" presStyleLbl="node1" presStyleIdx="1" presStyleCnt="4">
        <dgm:presLayoutVars>
          <dgm:bulletEnabled val="1"/>
        </dgm:presLayoutVars>
      </dgm:prSet>
      <dgm:spPr/>
    </dgm:pt>
    <dgm:pt modelId="{B8985A00-C927-4D34-83DA-AA307A85AE1E}" type="pres">
      <dgm:prSet presAssocID="{919C6B31-BCEA-4A56-885B-5BD36BC16DD2}" presName="sibTrans" presStyleCnt="0"/>
      <dgm:spPr/>
    </dgm:pt>
    <dgm:pt modelId="{B9106286-08DB-4E35-B602-D77204EC8A64}" type="pres">
      <dgm:prSet presAssocID="{B1925149-DDC0-4E26-98F8-34EBEF6B26CB}" presName="node" presStyleLbl="node1" presStyleIdx="2" presStyleCnt="4">
        <dgm:presLayoutVars>
          <dgm:bulletEnabled val="1"/>
        </dgm:presLayoutVars>
      </dgm:prSet>
      <dgm:spPr/>
    </dgm:pt>
    <dgm:pt modelId="{FBF1C671-D72D-4E0A-86CB-D2696026C6EE}" type="pres">
      <dgm:prSet presAssocID="{267FC896-8DFA-4F9A-B8AA-F70607C9C414}" presName="sibTrans" presStyleCnt="0"/>
      <dgm:spPr/>
    </dgm:pt>
    <dgm:pt modelId="{73537C7D-9EB8-44B8-8694-20F1E04F388B}" type="pres">
      <dgm:prSet presAssocID="{5F8F54E8-9996-423A-BFB8-394B5A7FBA08}" presName="node" presStyleLbl="node1" presStyleIdx="3" presStyleCnt="4">
        <dgm:presLayoutVars>
          <dgm:bulletEnabled val="1"/>
        </dgm:presLayoutVars>
      </dgm:prSet>
      <dgm:spPr/>
    </dgm:pt>
  </dgm:ptLst>
  <dgm:cxnLst>
    <dgm:cxn modelId="{757E891F-778F-4458-99A3-AA55D4433104}" srcId="{9439CB66-6F81-4173-BF62-0EAD08309772}" destId="{B1925149-DDC0-4E26-98F8-34EBEF6B26CB}" srcOrd="2" destOrd="0" parTransId="{ACAB3A7D-4D31-4EB8-B783-42AA3C2852B9}" sibTransId="{267FC896-8DFA-4F9A-B8AA-F70607C9C414}"/>
    <dgm:cxn modelId="{24EC6766-2986-4A7D-884B-4270FA04714D}" type="presOf" srcId="{B1925149-DDC0-4E26-98F8-34EBEF6B26CB}" destId="{B9106286-08DB-4E35-B602-D77204EC8A64}" srcOrd="0" destOrd="0" presId="urn:microsoft.com/office/officeart/2005/8/layout/default"/>
    <dgm:cxn modelId="{AC02A155-6E32-4312-902A-395CA10674FD}" srcId="{9439CB66-6F81-4173-BF62-0EAD08309772}" destId="{5F8F54E8-9996-423A-BFB8-394B5A7FBA08}" srcOrd="3" destOrd="0" parTransId="{E3916DB3-C9EE-45AB-9D2B-9D7B0B90A2D9}" sibTransId="{DA9B8911-C03C-418C-AF95-4A7D9EDCDE0F}"/>
    <dgm:cxn modelId="{E49F5D5A-87CA-4811-8CB8-AA63D96DA8B0}" srcId="{9439CB66-6F81-4173-BF62-0EAD08309772}" destId="{956DE38A-C978-4ECD-A3F9-0D53C5FCC1FD}" srcOrd="1" destOrd="0" parTransId="{FD3F2BAF-F6BC-45AC-AD01-286278EB0C0B}" sibTransId="{919C6B31-BCEA-4A56-885B-5BD36BC16DD2}"/>
    <dgm:cxn modelId="{005B367E-68D1-4E4F-BA35-31EBF9505256}" type="presOf" srcId="{5F8F54E8-9996-423A-BFB8-394B5A7FBA08}" destId="{73537C7D-9EB8-44B8-8694-20F1E04F388B}" srcOrd="0" destOrd="0" presId="urn:microsoft.com/office/officeart/2005/8/layout/default"/>
    <dgm:cxn modelId="{100A70C8-3BA3-4EF4-81E3-A68B31524234}" srcId="{9439CB66-6F81-4173-BF62-0EAD08309772}" destId="{3A78D577-73CC-4B3E-B89D-80D002C216F8}" srcOrd="0" destOrd="0" parTransId="{633022E9-8BA5-4488-AE62-4E26E5F9AF58}" sibTransId="{BAFCCD9F-3BCE-461E-9B34-C27829B628FC}"/>
    <dgm:cxn modelId="{0AD59FCF-5001-4BE9-9FFA-05A2C638552B}" type="presOf" srcId="{956DE38A-C978-4ECD-A3F9-0D53C5FCC1FD}" destId="{58D59439-4D29-4C63-AB4B-5A747F4E77C1}" srcOrd="0" destOrd="0" presId="urn:microsoft.com/office/officeart/2005/8/layout/default"/>
    <dgm:cxn modelId="{E719D3F6-D500-43CA-82D4-F9CA18C75E8A}" type="presOf" srcId="{3A78D577-73CC-4B3E-B89D-80D002C216F8}" destId="{B68B8BB6-21D5-4110-8E9A-30A147B3BEC8}" srcOrd="0" destOrd="0" presId="urn:microsoft.com/office/officeart/2005/8/layout/default"/>
    <dgm:cxn modelId="{57FF8AFC-FC50-4AEC-AF2D-AD4EF3B7910E}" type="presOf" srcId="{9439CB66-6F81-4173-BF62-0EAD08309772}" destId="{AE0A0882-F62D-4BB1-BA0A-0721A244D81D}" srcOrd="0" destOrd="0" presId="urn:microsoft.com/office/officeart/2005/8/layout/default"/>
    <dgm:cxn modelId="{DC3BB951-68B4-4240-9FF7-28E4D199B24D}" type="presParOf" srcId="{AE0A0882-F62D-4BB1-BA0A-0721A244D81D}" destId="{B68B8BB6-21D5-4110-8E9A-30A147B3BEC8}" srcOrd="0" destOrd="0" presId="urn:microsoft.com/office/officeart/2005/8/layout/default"/>
    <dgm:cxn modelId="{B09703BB-93F2-4824-8A61-918300468635}" type="presParOf" srcId="{AE0A0882-F62D-4BB1-BA0A-0721A244D81D}" destId="{0C6CDE33-0D64-412C-A014-BAE5DCAD89B5}" srcOrd="1" destOrd="0" presId="urn:microsoft.com/office/officeart/2005/8/layout/default"/>
    <dgm:cxn modelId="{EB716060-5110-4515-AB4A-21B0AE1B875A}" type="presParOf" srcId="{AE0A0882-F62D-4BB1-BA0A-0721A244D81D}" destId="{58D59439-4D29-4C63-AB4B-5A747F4E77C1}" srcOrd="2" destOrd="0" presId="urn:microsoft.com/office/officeart/2005/8/layout/default"/>
    <dgm:cxn modelId="{FABB3436-9F31-4DC1-8CB3-A89C893D5FB4}" type="presParOf" srcId="{AE0A0882-F62D-4BB1-BA0A-0721A244D81D}" destId="{B8985A00-C927-4D34-83DA-AA307A85AE1E}" srcOrd="3" destOrd="0" presId="urn:microsoft.com/office/officeart/2005/8/layout/default"/>
    <dgm:cxn modelId="{A1105A78-6A4D-4EB7-B159-7F3EE664FEDF}" type="presParOf" srcId="{AE0A0882-F62D-4BB1-BA0A-0721A244D81D}" destId="{B9106286-08DB-4E35-B602-D77204EC8A64}" srcOrd="4" destOrd="0" presId="urn:microsoft.com/office/officeart/2005/8/layout/default"/>
    <dgm:cxn modelId="{D9B29011-A29B-4C89-A786-5CB2047314D5}" type="presParOf" srcId="{AE0A0882-F62D-4BB1-BA0A-0721A244D81D}" destId="{FBF1C671-D72D-4E0A-86CB-D2696026C6EE}" srcOrd="5" destOrd="0" presId="urn:microsoft.com/office/officeart/2005/8/layout/default"/>
    <dgm:cxn modelId="{358D8835-6D02-4C1C-99FE-AA81F696795A}" type="presParOf" srcId="{AE0A0882-F62D-4BB1-BA0A-0721A244D81D}" destId="{73537C7D-9EB8-44B8-8694-20F1E04F388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D21C61-9D5C-4F07-87F6-75CE1AD8DCDB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31726F-9660-4092-9D88-F0B8253431FB}">
      <dgm:prSet/>
      <dgm:spPr>
        <a:solidFill>
          <a:srgbClr val="0070C0"/>
        </a:solidFill>
      </dgm:spPr>
      <dgm:t>
        <a:bodyPr/>
        <a:lstStyle/>
        <a:p>
          <a:r>
            <a:rPr lang="en-US" b="1" i="0" baseline="0" dirty="0"/>
            <a:t>Step 1:</a:t>
          </a:r>
          <a:r>
            <a:rPr lang="en-US" b="0" i="0" baseline="0" dirty="0"/>
            <a:t> User creates a task in the app.</a:t>
          </a:r>
          <a:endParaRPr lang="en-US" dirty="0"/>
        </a:p>
      </dgm:t>
    </dgm:pt>
    <dgm:pt modelId="{2BDE67F6-E13B-4630-A7D7-78236089B66D}" type="parTrans" cxnId="{F69B6D0F-3C5C-48AA-B968-2930E34853FE}">
      <dgm:prSet/>
      <dgm:spPr/>
      <dgm:t>
        <a:bodyPr/>
        <a:lstStyle/>
        <a:p>
          <a:endParaRPr lang="en-US"/>
        </a:p>
      </dgm:t>
    </dgm:pt>
    <dgm:pt modelId="{BEB249EF-20D1-4EE0-8FD6-0682264B81B5}" type="sibTrans" cxnId="{F69B6D0F-3C5C-48AA-B968-2930E34853FE}">
      <dgm:prSet phldrT="1" phldr="0"/>
      <dgm:spPr>
        <a:solidFill>
          <a:srgbClr val="0070C0"/>
        </a:solidFill>
      </dgm:spPr>
      <dgm:t>
        <a:bodyPr/>
        <a:lstStyle/>
        <a:p>
          <a:r>
            <a:rPr lang="en-US"/>
            <a:t>1</a:t>
          </a:r>
          <a:endParaRPr lang="en-US" dirty="0"/>
        </a:p>
      </dgm:t>
    </dgm:pt>
    <dgm:pt modelId="{91E619DA-01E7-41E1-92B0-B1337092E1DD}">
      <dgm:prSet/>
      <dgm:spPr>
        <a:solidFill>
          <a:srgbClr val="0070C0"/>
        </a:solidFill>
      </dgm:spPr>
      <dgm:t>
        <a:bodyPr/>
        <a:lstStyle/>
        <a:p>
          <a:r>
            <a:rPr lang="en-US" b="1" i="0" baseline="0" dirty="0"/>
            <a:t>Step 2:</a:t>
          </a:r>
          <a:r>
            <a:rPr lang="en-US" b="0" i="0" baseline="0" dirty="0"/>
            <a:t> The task is stored on the blockchain and  a token is issued.</a:t>
          </a:r>
          <a:endParaRPr lang="en-US" dirty="0"/>
        </a:p>
      </dgm:t>
    </dgm:pt>
    <dgm:pt modelId="{1A842186-A126-4351-A351-20698C36CAED}" type="parTrans" cxnId="{962A7BAB-4A7A-433A-B373-653C0111C768}">
      <dgm:prSet/>
      <dgm:spPr/>
      <dgm:t>
        <a:bodyPr/>
        <a:lstStyle/>
        <a:p>
          <a:endParaRPr lang="en-US"/>
        </a:p>
      </dgm:t>
    </dgm:pt>
    <dgm:pt modelId="{92A5B9FC-3C13-4A44-99D1-DAC4085986B3}" type="sibTrans" cxnId="{962A7BAB-4A7A-433A-B373-653C0111C768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B626648D-478B-46B5-97BC-4A16AF23BE49}">
      <dgm:prSet/>
      <dgm:spPr>
        <a:solidFill>
          <a:srgbClr val="0070C0"/>
        </a:solidFill>
      </dgm:spPr>
      <dgm:t>
        <a:bodyPr/>
        <a:lstStyle/>
        <a:p>
          <a:r>
            <a:rPr lang="en-US" b="1" i="0" baseline="0" dirty="0"/>
            <a:t>Step 3:</a:t>
          </a:r>
          <a:r>
            <a:rPr lang="en-US" b="0" i="0" baseline="0" dirty="0"/>
            <a:t> User completes the task and marks it </a:t>
          </a:r>
          <a:r>
            <a:rPr lang="en-US" dirty="0"/>
            <a:t>as </a:t>
          </a:r>
          <a:r>
            <a:rPr lang="en-US" b="0" i="0" baseline="0" dirty="0"/>
            <a:t>done.</a:t>
          </a:r>
          <a:endParaRPr lang="en-US" dirty="0"/>
        </a:p>
      </dgm:t>
    </dgm:pt>
    <dgm:pt modelId="{02188300-C26B-41B7-BB7A-F8BBB34505ED}" type="parTrans" cxnId="{C9F60839-D55B-461A-B375-790212256A51}">
      <dgm:prSet/>
      <dgm:spPr/>
      <dgm:t>
        <a:bodyPr/>
        <a:lstStyle/>
        <a:p>
          <a:endParaRPr lang="en-US"/>
        </a:p>
      </dgm:t>
    </dgm:pt>
    <dgm:pt modelId="{1CA34A85-9B61-48F0-BA63-1BB680DA2BE5}" type="sibTrans" cxnId="{C9F60839-D55B-461A-B375-790212256A51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FD477F7B-FCBA-40C8-83E1-678F7E75F7A7}">
      <dgm:prSet/>
      <dgm:spPr>
        <a:solidFill>
          <a:srgbClr val="0070C0"/>
        </a:solidFill>
      </dgm:spPr>
      <dgm:t>
        <a:bodyPr/>
        <a:lstStyle/>
        <a:p>
          <a:r>
            <a:rPr lang="en-US" b="1" i="0" baseline="0" dirty="0"/>
            <a:t>Step 4:</a:t>
          </a:r>
          <a:r>
            <a:rPr lang="en-US" b="0" i="0" baseline="0" dirty="0"/>
            <a:t> Smart contract verifies completion and releases the reward.</a:t>
          </a:r>
          <a:endParaRPr lang="en-US" dirty="0"/>
        </a:p>
      </dgm:t>
    </dgm:pt>
    <dgm:pt modelId="{5B9AC0DD-1C2E-41F3-8218-7C60401768AC}" type="parTrans" cxnId="{F0DF4F53-473C-445D-8C83-19ACA5FD631C}">
      <dgm:prSet/>
      <dgm:spPr/>
      <dgm:t>
        <a:bodyPr/>
        <a:lstStyle/>
        <a:p>
          <a:endParaRPr lang="en-US"/>
        </a:p>
      </dgm:t>
    </dgm:pt>
    <dgm:pt modelId="{EAD33FFB-BAD9-4833-83D6-808BF2F862BE}" type="sibTrans" cxnId="{F0DF4F53-473C-445D-8C83-19ACA5FD631C}">
      <dgm:prSet phldrT="4" phldr="0"/>
      <dgm:spPr>
        <a:solidFill>
          <a:srgbClr val="0070C0"/>
        </a:solidFill>
      </dgm:spPr>
      <dgm:t>
        <a:bodyPr/>
        <a:lstStyle/>
        <a:p>
          <a:r>
            <a:rPr lang="en-US"/>
            <a:t>4</a:t>
          </a:r>
          <a:endParaRPr lang="en-US" dirty="0"/>
        </a:p>
      </dgm:t>
    </dgm:pt>
    <dgm:pt modelId="{D12F8174-EEFC-4F90-AB36-FAF73C1115CA}">
      <dgm:prSet/>
      <dgm:spPr>
        <a:solidFill>
          <a:srgbClr val="0070C0"/>
        </a:solidFill>
      </dgm:spPr>
      <dgm:t>
        <a:bodyPr/>
        <a:lstStyle/>
        <a:p>
          <a:r>
            <a:rPr lang="en-US" b="1" i="0" baseline="0"/>
            <a:t>Step 5:</a:t>
          </a:r>
          <a:r>
            <a:rPr lang="en-US" b="0" i="0" baseline="0"/>
            <a:t> User receives cryptocurrency in their wallet. </a:t>
          </a:r>
          <a:endParaRPr lang="en-US"/>
        </a:p>
      </dgm:t>
    </dgm:pt>
    <dgm:pt modelId="{4C5D16C7-C612-4A05-9B57-F02B9B41F562}" type="parTrans" cxnId="{F94CFF3D-09D8-460A-9B9C-DB7212AAEA4C}">
      <dgm:prSet/>
      <dgm:spPr/>
      <dgm:t>
        <a:bodyPr/>
        <a:lstStyle/>
        <a:p>
          <a:endParaRPr lang="en-US"/>
        </a:p>
      </dgm:t>
    </dgm:pt>
    <dgm:pt modelId="{DAA6E7EB-B44E-4C94-B4C3-D0C0EE87D365}" type="sibTrans" cxnId="{F94CFF3D-09D8-460A-9B9C-DB7212AAEA4C}">
      <dgm:prSet phldrT="5" phldr="0"/>
      <dgm:spPr/>
      <dgm:t>
        <a:bodyPr/>
        <a:lstStyle/>
        <a:p>
          <a:endParaRPr lang="en-US"/>
        </a:p>
      </dgm:t>
    </dgm:pt>
    <dgm:pt modelId="{3E1D60F1-A6C1-4283-9750-A3F097F6CD27}" type="pres">
      <dgm:prSet presAssocID="{3BD21C61-9D5C-4F07-87F6-75CE1AD8DCDB}" presName="Name0" presStyleCnt="0">
        <dgm:presLayoutVars>
          <dgm:dir/>
          <dgm:resizeHandles val="exact"/>
        </dgm:presLayoutVars>
      </dgm:prSet>
      <dgm:spPr/>
    </dgm:pt>
    <dgm:pt modelId="{7274BD75-EF91-40BC-B24C-C62D8A44EE14}" type="pres">
      <dgm:prSet presAssocID="{0931726F-9660-4092-9D88-F0B8253431FB}" presName="node" presStyleLbl="node1" presStyleIdx="0" presStyleCnt="5" custLinFactNeighborX="-643" custLinFactNeighborY="-1395">
        <dgm:presLayoutVars>
          <dgm:bulletEnabled val="1"/>
        </dgm:presLayoutVars>
      </dgm:prSet>
      <dgm:spPr/>
    </dgm:pt>
    <dgm:pt modelId="{3F0AF676-DD5F-4DAE-8B2F-03169647296C}" type="pres">
      <dgm:prSet presAssocID="{BEB249EF-20D1-4EE0-8FD6-0682264B81B5}" presName="sibTrans" presStyleLbl="sibTrans1D1" presStyleIdx="0" presStyleCnt="4"/>
      <dgm:spPr/>
    </dgm:pt>
    <dgm:pt modelId="{1A8B9535-F29D-46AD-84DD-25F07997FDE3}" type="pres">
      <dgm:prSet presAssocID="{BEB249EF-20D1-4EE0-8FD6-0682264B81B5}" presName="connectorText" presStyleLbl="sibTrans1D1" presStyleIdx="0" presStyleCnt="4"/>
      <dgm:spPr/>
    </dgm:pt>
    <dgm:pt modelId="{8629DC8A-FE3A-442A-A3CB-E52CAED5FAD6}" type="pres">
      <dgm:prSet presAssocID="{91E619DA-01E7-41E1-92B0-B1337092E1DD}" presName="node" presStyleLbl="node1" presStyleIdx="1" presStyleCnt="5">
        <dgm:presLayoutVars>
          <dgm:bulletEnabled val="1"/>
        </dgm:presLayoutVars>
      </dgm:prSet>
      <dgm:spPr/>
    </dgm:pt>
    <dgm:pt modelId="{54C3EEBE-8115-40B7-BFAB-0DB14E2325B5}" type="pres">
      <dgm:prSet presAssocID="{92A5B9FC-3C13-4A44-99D1-DAC4085986B3}" presName="sibTrans" presStyleLbl="sibTrans1D1" presStyleIdx="1" presStyleCnt="4"/>
      <dgm:spPr/>
    </dgm:pt>
    <dgm:pt modelId="{0CE87E7E-5892-4BCC-8771-A9D122688857}" type="pres">
      <dgm:prSet presAssocID="{92A5B9FC-3C13-4A44-99D1-DAC4085986B3}" presName="connectorText" presStyleLbl="sibTrans1D1" presStyleIdx="1" presStyleCnt="4"/>
      <dgm:spPr/>
    </dgm:pt>
    <dgm:pt modelId="{0DC3DAE0-C9D5-47B9-AA03-2AD76E3C0D19}" type="pres">
      <dgm:prSet presAssocID="{B626648D-478B-46B5-97BC-4A16AF23BE49}" presName="node" presStyleLbl="node1" presStyleIdx="2" presStyleCnt="5">
        <dgm:presLayoutVars>
          <dgm:bulletEnabled val="1"/>
        </dgm:presLayoutVars>
      </dgm:prSet>
      <dgm:spPr/>
    </dgm:pt>
    <dgm:pt modelId="{08AE8E5F-E2C3-4D1A-AD42-362D75AC960B}" type="pres">
      <dgm:prSet presAssocID="{1CA34A85-9B61-48F0-BA63-1BB680DA2BE5}" presName="sibTrans" presStyleLbl="sibTrans1D1" presStyleIdx="2" presStyleCnt="4"/>
      <dgm:spPr/>
    </dgm:pt>
    <dgm:pt modelId="{DE0BA06B-C04B-41BD-BAF4-40F2C5C4AF62}" type="pres">
      <dgm:prSet presAssocID="{1CA34A85-9B61-48F0-BA63-1BB680DA2BE5}" presName="connectorText" presStyleLbl="sibTrans1D1" presStyleIdx="2" presStyleCnt="4"/>
      <dgm:spPr/>
    </dgm:pt>
    <dgm:pt modelId="{130DCE7A-A8E7-43FC-8172-A3647B2F0FE4}" type="pres">
      <dgm:prSet presAssocID="{FD477F7B-FCBA-40C8-83E1-678F7E75F7A7}" presName="node" presStyleLbl="node1" presStyleIdx="3" presStyleCnt="5">
        <dgm:presLayoutVars>
          <dgm:bulletEnabled val="1"/>
        </dgm:presLayoutVars>
      </dgm:prSet>
      <dgm:spPr/>
    </dgm:pt>
    <dgm:pt modelId="{7D4F9B3E-3779-4B9B-9460-4DA63DD8A7CE}" type="pres">
      <dgm:prSet presAssocID="{EAD33FFB-BAD9-4833-83D6-808BF2F862BE}" presName="sibTrans" presStyleLbl="sibTrans1D1" presStyleIdx="3" presStyleCnt="4"/>
      <dgm:spPr/>
    </dgm:pt>
    <dgm:pt modelId="{CA8EFED8-FA49-46AC-AADB-CCAB7F54906A}" type="pres">
      <dgm:prSet presAssocID="{EAD33FFB-BAD9-4833-83D6-808BF2F862BE}" presName="connectorText" presStyleLbl="sibTrans1D1" presStyleIdx="3" presStyleCnt="4"/>
      <dgm:spPr/>
    </dgm:pt>
    <dgm:pt modelId="{53040ACD-6F7B-47F9-8EAA-1C42DA03329C}" type="pres">
      <dgm:prSet presAssocID="{D12F8174-EEFC-4F90-AB36-FAF73C1115CA}" presName="node" presStyleLbl="node1" presStyleIdx="4" presStyleCnt="5">
        <dgm:presLayoutVars>
          <dgm:bulletEnabled val="1"/>
        </dgm:presLayoutVars>
      </dgm:prSet>
      <dgm:spPr/>
    </dgm:pt>
  </dgm:ptLst>
  <dgm:cxnLst>
    <dgm:cxn modelId="{C2C96604-395B-414C-998A-8E70B702ABB6}" type="presOf" srcId="{0931726F-9660-4092-9D88-F0B8253431FB}" destId="{7274BD75-EF91-40BC-B24C-C62D8A44EE14}" srcOrd="0" destOrd="0" presId="urn:microsoft.com/office/officeart/2016/7/layout/RepeatingBendingProcessNew"/>
    <dgm:cxn modelId="{F69B6D0F-3C5C-48AA-B968-2930E34853FE}" srcId="{3BD21C61-9D5C-4F07-87F6-75CE1AD8DCDB}" destId="{0931726F-9660-4092-9D88-F0B8253431FB}" srcOrd="0" destOrd="0" parTransId="{2BDE67F6-E13B-4630-A7D7-78236089B66D}" sibTransId="{BEB249EF-20D1-4EE0-8FD6-0682264B81B5}"/>
    <dgm:cxn modelId="{34EC2C2A-2555-49C0-A90E-29D3E09D3154}" type="presOf" srcId="{EAD33FFB-BAD9-4833-83D6-808BF2F862BE}" destId="{7D4F9B3E-3779-4B9B-9460-4DA63DD8A7CE}" srcOrd="0" destOrd="0" presId="urn:microsoft.com/office/officeart/2016/7/layout/RepeatingBendingProcessNew"/>
    <dgm:cxn modelId="{C9F60839-D55B-461A-B375-790212256A51}" srcId="{3BD21C61-9D5C-4F07-87F6-75CE1AD8DCDB}" destId="{B626648D-478B-46B5-97BC-4A16AF23BE49}" srcOrd="2" destOrd="0" parTransId="{02188300-C26B-41B7-BB7A-F8BBB34505ED}" sibTransId="{1CA34A85-9B61-48F0-BA63-1BB680DA2BE5}"/>
    <dgm:cxn modelId="{F94CFF3D-09D8-460A-9B9C-DB7212AAEA4C}" srcId="{3BD21C61-9D5C-4F07-87F6-75CE1AD8DCDB}" destId="{D12F8174-EEFC-4F90-AB36-FAF73C1115CA}" srcOrd="4" destOrd="0" parTransId="{4C5D16C7-C612-4A05-9B57-F02B9B41F562}" sibTransId="{DAA6E7EB-B44E-4C94-B4C3-D0C0EE87D365}"/>
    <dgm:cxn modelId="{596EB146-6D9C-4ABE-8DEC-2B61DF92E5A8}" type="presOf" srcId="{EAD33FFB-BAD9-4833-83D6-808BF2F862BE}" destId="{CA8EFED8-FA49-46AC-AADB-CCAB7F54906A}" srcOrd="1" destOrd="0" presId="urn:microsoft.com/office/officeart/2016/7/layout/RepeatingBendingProcessNew"/>
    <dgm:cxn modelId="{6B13A968-0471-4B4B-AD37-9E53AEA6961A}" type="presOf" srcId="{1CA34A85-9B61-48F0-BA63-1BB680DA2BE5}" destId="{DE0BA06B-C04B-41BD-BAF4-40F2C5C4AF62}" srcOrd="1" destOrd="0" presId="urn:microsoft.com/office/officeart/2016/7/layout/RepeatingBendingProcessNew"/>
    <dgm:cxn modelId="{4A04BF4D-2A2E-429D-8769-2F1E85465EA7}" type="presOf" srcId="{91E619DA-01E7-41E1-92B0-B1337092E1DD}" destId="{8629DC8A-FE3A-442A-A3CB-E52CAED5FAD6}" srcOrd="0" destOrd="0" presId="urn:microsoft.com/office/officeart/2016/7/layout/RepeatingBendingProcessNew"/>
    <dgm:cxn modelId="{F0DF4F53-473C-445D-8C83-19ACA5FD631C}" srcId="{3BD21C61-9D5C-4F07-87F6-75CE1AD8DCDB}" destId="{FD477F7B-FCBA-40C8-83E1-678F7E75F7A7}" srcOrd="3" destOrd="0" parTransId="{5B9AC0DD-1C2E-41F3-8218-7C60401768AC}" sibTransId="{EAD33FFB-BAD9-4833-83D6-808BF2F862BE}"/>
    <dgm:cxn modelId="{2AD3C753-DC09-4C14-906E-87F612149C80}" type="presOf" srcId="{B626648D-478B-46B5-97BC-4A16AF23BE49}" destId="{0DC3DAE0-C9D5-47B9-AA03-2AD76E3C0D19}" srcOrd="0" destOrd="0" presId="urn:microsoft.com/office/officeart/2016/7/layout/RepeatingBendingProcessNew"/>
    <dgm:cxn modelId="{E8B32B88-0C7F-427D-A341-124A2C104650}" type="presOf" srcId="{BEB249EF-20D1-4EE0-8FD6-0682264B81B5}" destId="{3F0AF676-DD5F-4DAE-8B2F-03169647296C}" srcOrd="0" destOrd="0" presId="urn:microsoft.com/office/officeart/2016/7/layout/RepeatingBendingProcessNew"/>
    <dgm:cxn modelId="{5013438F-97B3-49AC-83CC-8CE11C09645B}" type="presOf" srcId="{FD477F7B-FCBA-40C8-83E1-678F7E75F7A7}" destId="{130DCE7A-A8E7-43FC-8172-A3647B2F0FE4}" srcOrd="0" destOrd="0" presId="urn:microsoft.com/office/officeart/2016/7/layout/RepeatingBendingProcessNew"/>
    <dgm:cxn modelId="{12A928A0-30B1-4B1D-8117-29F723CB5A28}" type="presOf" srcId="{92A5B9FC-3C13-4A44-99D1-DAC4085986B3}" destId="{54C3EEBE-8115-40B7-BFAB-0DB14E2325B5}" srcOrd="0" destOrd="0" presId="urn:microsoft.com/office/officeart/2016/7/layout/RepeatingBendingProcessNew"/>
    <dgm:cxn modelId="{962A7BAB-4A7A-433A-B373-653C0111C768}" srcId="{3BD21C61-9D5C-4F07-87F6-75CE1AD8DCDB}" destId="{91E619DA-01E7-41E1-92B0-B1337092E1DD}" srcOrd="1" destOrd="0" parTransId="{1A842186-A126-4351-A351-20698C36CAED}" sibTransId="{92A5B9FC-3C13-4A44-99D1-DAC4085986B3}"/>
    <dgm:cxn modelId="{300BAEAD-0179-4EF6-BE55-D4A994FDDC65}" type="presOf" srcId="{D12F8174-EEFC-4F90-AB36-FAF73C1115CA}" destId="{53040ACD-6F7B-47F9-8EAA-1C42DA03329C}" srcOrd="0" destOrd="0" presId="urn:microsoft.com/office/officeart/2016/7/layout/RepeatingBendingProcessNew"/>
    <dgm:cxn modelId="{4B35E4B4-26FC-4A24-9284-80650057EE25}" type="presOf" srcId="{1CA34A85-9B61-48F0-BA63-1BB680DA2BE5}" destId="{08AE8E5F-E2C3-4D1A-AD42-362D75AC960B}" srcOrd="0" destOrd="0" presId="urn:microsoft.com/office/officeart/2016/7/layout/RepeatingBendingProcessNew"/>
    <dgm:cxn modelId="{DAEB5EBC-62B2-4407-9206-140829BF0A92}" type="presOf" srcId="{92A5B9FC-3C13-4A44-99D1-DAC4085986B3}" destId="{0CE87E7E-5892-4BCC-8771-A9D122688857}" srcOrd="1" destOrd="0" presId="urn:microsoft.com/office/officeart/2016/7/layout/RepeatingBendingProcessNew"/>
    <dgm:cxn modelId="{4AA19DCF-842A-4B0B-B313-FB958948D329}" type="presOf" srcId="{BEB249EF-20D1-4EE0-8FD6-0682264B81B5}" destId="{1A8B9535-F29D-46AD-84DD-25F07997FDE3}" srcOrd="1" destOrd="0" presId="urn:microsoft.com/office/officeart/2016/7/layout/RepeatingBendingProcessNew"/>
    <dgm:cxn modelId="{EBA459F0-C3EA-4051-A054-8AFAE2F11B03}" type="presOf" srcId="{3BD21C61-9D5C-4F07-87F6-75CE1AD8DCDB}" destId="{3E1D60F1-A6C1-4283-9750-A3F097F6CD27}" srcOrd="0" destOrd="0" presId="urn:microsoft.com/office/officeart/2016/7/layout/RepeatingBendingProcessNew"/>
    <dgm:cxn modelId="{6224EB02-BA9C-4739-96AC-02A88D9911DA}" type="presParOf" srcId="{3E1D60F1-A6C1-4283-9750-A3F097F6CD27}" destId="{7274BD75-EF91-40BC-B24C-C62D8A44EE14}" srcOrd="0" destOrd="0" presId="urn:microsoft.com/office/officeart/2016/7/layout/RepeatingBendingProcessNew"/>
    <dgm:cxn modelId="{162E2329-CE65-48B1-9CD0-BD714E22DC6B}" type="presParOf" srcId="{3E1D60F1-A6C1-4283-9750-A3F097F6CD27}" destId="{3F0AF676-DD5F-4DAE-8B2F-03169647296C}" srcOrd="1" destOrd="0" presId="urn:microsoft.com/office/officeart/2016/7/layout/RepeatingBendingProcessNew"/>
    <dgm:cxn modelId="{2EC1CA09-A796-4FFF-958E-A99533795B4E}" type="presParOf" srcId="{3F0AF676-DD5F-4DAE-8B2F-03169647296C}" destId="{1A8B9535-F29D-46AD-84DD-25F07997FDE3}" srcOrd="0" destOrd="0" presId="urn:microsoft.com/office/officeart/2016/7/layout/RepeatingBendingProcessNew"/>
    <dgm:cxn modelId="{0E06889B-27EF-479B-BBBD-C7BE93E5812D}" type="presParOf" srcId="{3E1D60F1-A6C1-4283-9750-A3F097F6CD27}" destId="{8629DC8A-FE3A-442A-A3CB-E52CAED5FAD6}" srcOrd="2" destOrd="0" presId="urn:microsoft.com/office/officeart/2016/7/layout/RepeatingBendingProcessNew"/>
    <dgm:cxn modelId="{956887DC-6790-4920-A0CF-F303B830C92B}" type="presParOf" srcId="{3E1D60F1-A6C1-4283-9750-A3F097F6CD27}" destId="{54C3EEBE-8115-40B7-BFAB-0DB14E2325B5}" srcOrd="3" destOrd="0" presId="urn:microsoft.com/office/officeart/2016/7/layout/RepeatingBendingProcessNew"/>
    <dgm:cxn modelId="{2DBAA115-9528-402E-93E4-96FDFAC4DB38}" type="presParOf" srcId="{54C3EEBE-8115-40B7-BFAB-0DB14E2325B5}" destId="{0CE87E7E-5892-4BCC-8771-A9D122688857}" srcOrd="0" destOrd="0" presId="urn:microsoft.com/office/officeart/2016/7/layout/RepeatingBendingProcessNew"/>
    <dgm:cxn modelId="{47E8AFF6-2CA8-4566-B30F-AD5A71960953}" type="presParOf" srcId="{3E1D60F1-A6C1-4283-9750-A3F097F6CD27}" destId="{0DC3DAE0-C9D5-47B9-AA03-2AD76E3C0D19}" srcOrd="4" destOrd="0" presId="urn:microsoft.com/office/officeart/2016/7/layout/RepeatingBendingProcessNew"/>
    <dgm:cxn modelId="{04CFED3B-9737-4BD0-B59D-7D70097535DE}" type="presParOf" srcId="{3E1D60F1-A6C1-4283-9750-A3F097F6CD27}" destId="{08AE8E5F-E2C3-4D1A-AD42-362D75AC960B}" srcOrd="5" destOrd="0" presId="urn:microsoft.com/office/officeart/2016/7/layout/RepeatingBendingProcessNew"/>
    <dgm:cxn modelId="{E23036EE-A0AC-4D36-AA1F-37675CB0291C}" type="presParOf" srcId="{08AE8E5F-E2C3-4D1A-AD42-362D75AC960B}" destId="{DE0BA06B-C04B-41BD-BAF4-40F2C5C4AF62}" srcOrd="0" destOrd="0" presId="urn:microsoft.com/office/officeart/2016/7/layout/RepeatingBendingProcessNew"/>
    <dgm:cxn modelId="{186554AB-1BD6-40E7-BE2B-0F0F54D62177}" type="presParOf" srcId="{3E1D60F1-A6C1-4283-9750-A3F097F6CD27}" destId="{130DCE7A-A8E7-43FC-8172-A3647B2F0FE4}" srcOrd="6" destOrd="0" presId="urn:microsoft.com/office/officeart/2016/7/layout/RepeatingBendingProcessNew"/>
    <dgm:cxn modelId="{EBCD7F22-6412-44A5-8FD9-82B45AFA1804}" type="presParOf" srcId="{3E1D60F1-A6C1-4283-9750-A3F097F6CD27}" destId="{7D4F9B3E-3779-4B9B-9460-4DA63DD8A7CE}" srcOrd="7" destOrd="0" presId="urn:microsoft.com/office/officeart/2016/7/layout/RepeatingBendingProcessNew"/>
    <dgm:cxn modelId="{A2FFFEB2-4301-48A2-9AD9-815557C9C046}" type="presParOf" srcId="{7D4F9B3E-3779-4B9B-9460-4DA63DD8A7CE}" destId="{CA8EFED8-FA49-46AC-AADB-CCAB7F54906A}" srcOrd="0" destOrd="0" presId="urn:microsoft.com/office/officeart/2016/7/layout/RepeatingBendingProcessNew"/>
    <dgm:cxn modelId="{C12C3C97-8AC9-4FC3-9699-3A434A66D7CC}" type="presParOf" srcId="{3E1D60F1-A6C1-4283-9750-A3F097F6CD27}" destId="{53040ACD-6F7B-47F9-8EAA-1C42DA03329C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B8BB6-21D5-4110-8E9A-30A147B3BEC8}">
      <dsp:nvSpPr>
        <dsp:cNvPr id="0" name=""/>
        <dsp:cNvSpPr/>
      </dsp:nvSpPr>
      <dsp:spPr>
        <a:xfrm>
          <a:off x="444673" y="1778"/>
          <a:ext cx="3015956" cy="1809573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-Many existing to-do list apps lack innovation.</a:t>
          </a:r>
          <a:endParaRPr lang="en-US" sz="1900" kern="1200" dirty="0"/>
        </a:p>
      </dsp:txBody>
      <dsp:txXfrm>
        <a:off x="444673" y="1778"/>
        <a:ext cx="3015956" cy="1809573"/>
      </dsp:txXfrm>
    </dsp:sp>
    <dsp:sp modelId="{58D59439-4D29-4C63-AB4B-5A747F4E77C1}">
      <dsp:nvSpPr>
        <dsp:cNvPr id="0" name=""/>
        <dsp:cNvSpPr/>
      </dsp:nvSpPr>
      <dsp:spPr>
        <a:xfrm>
          <a:off x="3762225" y="1778"/>
          <a:ext cx="3015956" cy="1809573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Users often need more motivation to complete tasks.</a:t>
          </a:r>
          <a:endParaRPr lang="en-US" sz="1900" kern="1200"/>
        </a:p>
      </dsp:txBody>
      <dsp:txXfrm>
        <a:off x="3762225" y="1778"/>
        <a:ext cx="3015956" cy="1809573"/>
      </dsp:txXfrm>
    </dsp:sp>
    <dsp:sp modelId="{B9106286-08DB-4E35-B602-D77204EC8A64}">
      <dsp:nvSpPr>
        <dsp:cNvPr id="0" name=""/>
        <dsp:cNvSpPr/>
      </dsp:nvSpPr>
      <dsp:spPr>
        <a:xfrm>
          <a:off x="7079777" y="1778"/>
          <a:ext cx="3015956" cy="1809573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-Traditional task management systems do not utilize the potential of blockchain technology.</a:t>
          </a:r>
          <a:endParaRPr lang="en-US" sz="1900" kern="1200" dirty="0"/>
        </a:p>
      </dsp:txBody>
      <dsp:txXfrm>
        <a:off x="7079777" y="1778"/>
        <a:ext cx="3015956" cy="1809573"/>
      </dsp:txXfrm>
    </dsp:sp>
    <dsp:sp modelId="{73537C7D-9EB8-44B8-8694-20F1E04F388B}">
      <dsp:nvSpPr>
        <dsp:cNvPr id="0" name=""/>
        <dsp:cNvSpPr/>
      </dsp:nvSpPr>
      <dsp:spPr>
        <a:xfrm>
          <a:off x="3762225" y="2112947"/>
          <a:ext cx="3015956" cy="1809573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 dirty="0"/>
            <a:t>Goal</a:t>
          </a:r>
          <a:r>
            <a:rPr lang="en-US" sz="1900" b="1" i="0" kern="1200" baseline="0" dirty="0"/>
            <a:t>:</a:t>
          </a:r>
          <a:r>
            <a:rPr lang="en-US" sz="1900" b="0" i="0" kern="1200" baseline="0" dirty="0"/>
            <a:t> To create a decentralized to-do list app where tasks are stored on the blockchain, and users are rewarded with Diam tokens. </a:t>
          </a:r>
          <a:endParaRPr lang="en-US" sz="1900" kern="1200" dirty="0"/>
        </a:p>
      </dsp:txBody>
      <dsp:txXfrm>
        <a:off x="3762225" y="2112947"/>
        <a:ext cx="3015956" cy="1809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AF676-DD5F-4DAE-8B2F-03169647296C}">
      <dsp:nvSpPr>
        <dsp:cNvPr id="0" name=""/>
        <dsp:cNvSpPr/>
      </dsp:nvSpPr>
      <dsp:spPr>
        <a:xfrm>
          <a:off x="3034910" y="816217"/>
          <a:ext cx="6486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446" y="45720"/>
              </a:lnTo>
              <a:lnTo>
                <a:pt x="341446" y="45784"/>
              </a:lnTo>
              <a:lnTo>
                <a:pt x="648693" y="45784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</a:t>
          </a:r>
          <a:endParaRPr lang="en-US" sz="2100" kern="1200" dirty="0"/>
        </a:p>
      </dsp:txBody>
      <dsp:txXfrm>
        <a:off x="3278060" y="712427"/>
        <a:ext cx="162393" cy="299020"/>
      </dsp:txXfrm>
    </dsp:sp>
    <dsp:sp modelId="{7274BD75-EF91-40BC-B24C-C62D8A44EE14}">
      <dsp:nvSpPr>
        <dsp:cNvPr id="0" name=""/>
        <dsp:cNvSpPr/>
      </dsp:nvSpPr>
      <dsp:spPr>
        <a:xfrm>
          <a:off x="163584" y="0"/>
          <a:ext cx="2873126" cy="172387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786" tIns="147779" rIns="140786" bIns="147779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Step 1:</a:t>
          </a:r>
          <a:r>
            <a:rPr lang="en-US" sz="2600" b="0" i="0" kern="1200" baseline="0" dirty="0"/>
            <a:t> User creates a task in the app.</a:t>
          </a:r>
          <a:endParaRPr lang="en-US" sz="2600" kern="1200" dirty="0"/>
        </a:p>
      </dsp:txBody>
      <dsp:txXfrm>
        <a:off x="163584" y="0"/>
        <a:ext cx="2873126" cy="1723875"/>
      </dsp:txXfrm>
    </dsp:sp>
    <dsp:sp modelId="{54C3EEBE-8115-40B7-BFAB-0DB14E2325B5}">
      <dsp:nvSpPr>
        <dsp:cNvPr id="0" name=""/>
        <dsp:cNvSpPr/>
      </dsp:nvSpPr>
      <dsp:spPr>
        <a:xfrm>
          <a:off x="1618621" y="1722140"/>
          <a:ext cx="3533945" cy="630219"/>
        </a:xfrm>
        <a:custGeom>
          <a:avLst/>
          <a:gdLst/>
          <a:ahLst/>
          <a:cxnLst/>
          <a:rect l="0" t="0" r="0" b="0"/>
          <a:pathLst>
            <a:path>
              <a:moveTo>
                <a:pt x="3533945" y="0"/>
              </a:moveTo>
              <a:lnTo>
                <a:pt x="3533945" y="332209"/>
              </a:lnTo>
              <a:lnTo>
                <a:pt x="0" y="332209"/>
              </a:lnTo>
              <a:lnTo>
                <a:pt x="0" y="630219"/>
              </a:lnTo>
            </a:path>
          </a:pathLst>
        </a:custGeom>
        <a:noFill/>
        <a:ln w="9525" cap="rnd" cmpd="sng" algn="ctr">
          <a:solidFill>
            <a:schemeClr val="accent2">
              <a:hueOff val="-54397"/>
              <a:satOff val="-3144"/>
              <a:lumOff val="431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</a:t>
          </a:r>
          <a:endParaRPr lang="en-US" sz="2100" kern="1200" dirty="0"/>
        </a:p>
      </dsp:txBody>
      <dsp:txXfrm>
        <a:off x="3295714" y="1887740"/>
        <a:ext cx="179759" cy="299020"/>
      </dsp:txXfrm>
    </dsp:sp>
    <dsp:sp modelId="{8629DC8A-FE3A-442A-A3CB-E52CAED5FAD6}">
      <dsp:nvSpPr>
        <dsp:cNvPr id="0" name=""/>
        <dsp:cNvSpPr/>
      </dsp:nvSpPr>
      <dsp:spPr>
        <a:xfrm>
          <a:off x="3716004" y="64"/>
          <a:ext cx="2873126" cy="172387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786" tIns="147779" rIns="140786" bIns="147779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Step 2:</a:t>
          </a:r>
          <a:r>
            <a:rPr lang="en-US" sz="2600" b="0" i="0" kern="1200" baseline="0" dirty="0"/>
            <a:t> The task is stored on the blockchain and  a token is issued.</a:t>
          </a:r>
          <a:endParaRPr lang="en-US" sz="2600" kern="1200" dirty="0"/>
        </a:p>
      </dsp:txBody>
      <dsp:txXfrm>
        <a:off x="3716004" y="64"/>
        <a:ext cx="2873126" cy="1723875"/>
      </dsp:txXfrm>
    </dsp:sp>
    <dsp:sp modelId="{08AE8E5F-E2C3-4D1A-AD42-362D75AC960B}">
      <dsp:nvSpPr>
        <dsp:cNvPr id="0" name=""/>
        <dsp:cNvSpPr/>
      </dsp:nvSpPr>
      <dsp:spPr>
        <a:xfrm>
          <a:off x="3053384" y="3200978"/>
          <a:ext cx="6302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0442" y="45719"/>
              </a:lnTo>
            </a:path>
            <a:path>
              <a:moveTo>
                <a:pt x="399777" y="45719"/>
              </a:moveTo>
              <a:lnTo>
                <a:pt x="630219" y="45720"/>
              </a:lnTo>
            </a:path>
          </a:pathLst>
        </a:custGeom>
        <a:noFill/>
        <a:ln w="9525" cap="rnd" cmpd="sng" algn="ctr">
          <a:solidFill>
            <a:schemeClr val="accent2">
              <a:hueOff val="-108793"/>
              <a:satOff val="-6288"/>
              <a:lumOff val="862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</a:t>
          </a:r>
          <a:endParaRPr lang="en-US" sz="2100" kern="1200" dirty="0"/>
        </a:p>
      </dsp:txBody>
      <dsp:txXfrm>
        <a:off x="3283827" y="3097187"/>
        <a:ext cx="169334" cy="299020"/>
      </dsp:txXfrm>
    </dsp:sp>
    <dsp:sp modelId="{0DC3DAE0-C9D5-47B9-AA03-2AD76E3C0D19}">
      <dsp:nvSpPr>
        <dsp:cNvPr id="0" name=""/>
        <dsp:cNvSpPr/>
      </dsp:nvSpPr>
      <dsp:spPr>
        <a:xfrm>
          <a:off x="182058" y="2384760"/>
          <a:ext cx="2873126" cy="172387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786" tIns="147779" rIns="140786" bIns="147779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Step 3:</a:t>
          </a:r>
          <a:r>
            <a:rPr lang="en-US" sz="2600" b="0" i="0" kern="1200" baseline="0" dirty="0"/>
            <a:t> User completes the task and marks it </a:t>
          </a:r>
          <a:r>
            <a:rPr lang="en-US" sz="2600" kern="1200" dirty="0"/>
            <a:t>as </a:t>
          </a:r>
          <a:r>
            <a:rPr lang="en-US" sz="2600" b="0" i="0" kern="1200" baseline="0" dirty="0"/>
            <a:t>done.</a:t>
          </a:r>
          <a:endParaRPr lang="en-US" sz="2600" kern="1200" dirty="0"/>
        </a:p>
      </dsp:txBody>
      <dsp:txXfrm>
        <a:off x="182058" y="2384760"/>
        <a:ext cx="2873126" cy="1723875"/>
      </dsp:txXfrm>
    </dsp:sp>
    <dsp:sp modelId="{7D4F9B3E-3779-4B9B-9460-4DA63DD8A7CE}">
      <dsp:nvSpPr>
        <dsp:cNvPr id="0" name=""/>
        <dsp:cNvSpPr/>
      </dsp:nvSpPr>
      <dsp:spPr>
        <a:xfrm>
          <a:off x="1618621" y="4106835"/>
          <a:ext cx="3533945" cy="630219"/>
        </a:xfrm>
        <a:custGeom>
          <a:avLst/>
          <a:gdLst/>
          <a:ahLst/>
          <a:cxnLst/>
          <a:rect l="0" t="0" r="0" b="0"/>
          <a:pathLst>
            <a:path>
              <a:moveTo>
                <a:pt x="3533945" y="0"/>
              </a:moveTo>
              <a:lnTo>
                <a:pt x="3533945" y="332209"/>
              </a:lnTo>
              <a:lnTo>
                <a:pt x="0" y="332209"/>
              </a:lnTo>
              <a:lnTo>
                <a:pt x="0" y="630219"/>
              </a:lnTo>
            </a:path>
          </a:pathLst>
        </a:custGeom>
        <a:noFill/>
        <a:ln w="9525" cap="rnd" cmpd="sng" algn="ctr">
          <a:solidFill>
            <a:schemeClr val="accent2">
              <a:hueOff val="-163190"/>
              <a:satOff val="-9432"/>
              <a:lumOff val="1294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</a:t>
          </a:r>
          <a:endParaRPr lang="en-US" sz="2100" kern="1200" dirty="0"/>
        </a:p>
      </dsp:txBody>
      <dsp:txXfrm>
        <a:off x="3295714" y="4272435"/>
        <a:ext cx="179759" cy="299020"/>
      </dsp:txXfrm>
    </dsp:sp>
    <dsp:sp modelId="{130DCE7A-A8E7-43FC-8172-A3647B2F0FE4}">
      <dsp:nvSpPr>
        <dsp:cNvPr id="0" name=""/>
        <dsp:cNvSpPr/>
      </dsp:nvSpPr>
      <dsp:spPr>
        <a:xfrm>
          <a:off x="3716004" y="2384760"/>
          <a:ext cx="2873126" cy="172387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786" tIns="147779" rIns="140786" bIns="147779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Step 4:</a:t>
          </a:r>
          <a:r>
            <a:rPr lang="en-US" sz="2600" b="0" i="0" kern="1200" baseline="0" dirty="0"/>
            <a:t> Smart contract verifies completion and releases the reward.</a:t>
          </a:r>
          <a:endParaRPr lang="en-US" sz="2600" kern="1200" dirty="0"/>
        </a:p>
      </dsp:txBody>
      <dsp:txXfrm>
        <a:off x="3716004" y="2384760"/>
        <a:ext cx="2873126" cy="1723875"/>
      </dsp:txXfrm>
    </dsp:sp>
    <dsp:sp modelId="{53040ACD-6F7B-47F9-8EAA-1C42DA03329C}">
      <dsp:nvSpPr>
        <dsp:cNvPr id="0" name=""/>
        <dsp:cNvSpPr/>
      </dsp:nvSpPr>
      <dsp:spPr>
        <a:xfrm>
          <a:off x="182058" y="4769455"/>
          <a:ext cx="2873126" cy="1723875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786" tIns="147779" rIns="140786" bIns="147779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Step 5:</a:t>
          </a:r>
          <a:r>
            <a:rPr lang="en-US" sz="2600" b="0" i="0" kern="1200" baseline="0"/>
            <a:t> User receives cryptocurrency in their wallet. </a:t>
          </a:r>
          <a:endParaRPr lang="en-US" sz="2600" kern="1200"/>
        </a:p>
      </dsp:txBody>
      <dsp:txXfrm>
        <a:off x="182058" y="4769455"/>
        <a:ext cx="2873126" cy="1723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11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53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89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779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98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47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0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6.jpeg"/><Relationship Id="rId10" Type="http://schemas.microsoft.com/office/2007/relationships/diagramDrawing" Target="../diagrams/drawing2.xml"/><Relationship Id="rId4" Type="http://schemas.microsoft.com/office/2007/relationships/hdphoto" Target="../media/hdphoto1.wdp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sz="4800" dirty="0"/>
              <a:t>MIND BLOCK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869D6"/>
                </a:solidFill>
              </a:rPr>
              <a:t>To-Do List using blockchain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70780-5B55-4784-B2FA-FD7C7039D7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982" r="-1" b="38419"/>
          <a:stretch/>
        </p:blipFill>
        <p:spPr>
          <a:xfrm>
            <a:off x="-1" y="-2"/>
            <a:ext cx="12198915" cy="4322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AA85D-90DE-7A7B-4B45-3A580BCEE0D4}"/>
              </a:ext>
            </a:extLst>
          </p:cNvPr>
          <p:cNvSpPr txBox="1"/>
          <p:nvPr/>
        </p:nvSpPr>
        <p:spPr>
          <a:xfrm>
            <a:off x="8866208" y="567159"/>
            <a:ext cx="1701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M. Shriya 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Sanika</a:t>
            </a:r>
            <a:r>
              <a:rPr lang="en-US" dirty="0"/>
              <a:t> V. 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Joyce </a:t>
            </a:r>
            <a:r>
              <a:rPr lang="en-US" dirty="0" err="1"/>
              <a:t>Arpana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Arpitha</a:t>
            </a:r>
            <a:r>
              <a:rPr lang="en-US" dirty="0"/>
              <a:t>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Gagana K.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29" name="Freeform: Shape 5128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6197686" cy="137160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TO-DO LIST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542838"/>
            <a:ext cx="6540301" cy="395672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3200" dirty="0"/>
              <a:t>PROBLEM STATEMENT:</a:t>
            </a:r>
          </a:p>
          <a:p>
            <a:pPr marL="36900" indent="0">
              <a:buNone/>
            </a:pPr>
            <a:r>
              <a:rPr lang="en-US" sz="2700" dirty="0"/>
              <a:t>To build a to do list app where tasks are stored on the Blockchain and  each task is associated with a token and users can earn rewards in crypto.</a:t>
            </a:r>
          </a:p>
        </p:txBody>
      </p:sp>
      <p:pic>
        <p:nvPicPr>
          <p:cNvPr id="5122" name="Picture 2" descr="21,588 Blue Check Box Royalty-Free Images, Stock Photos &amp; Pictures |  Shutterstock">
            <a:extLst>
              <a:ext uri="{FF2B5EF4-FFF2-40B4-BE49-F238E27FC236}">
                <a16:creationId xmlns:a16="http://schemas.microsoft.com/office/drawing/2014/main" id="{F45609C5-6D3A-2A5B-345E-496066A6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2380" y="2170143"/>
            <a:ext cx="2517715" cy="251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B3124D-6137-B749-D4AA-D535C15165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72" t="25147" r="33511" b="38542"/>
          <a:stretch/>
        </p:blipFill>
        <p:spPr>
          <a:xfrm>
            <a:off x="-1" y="0"/>
            <a:ext cx="727667" cy="7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0632"/>
            <a:ext cx="10353762" cy="1626268"/>
          </a:xfrm>
        </p:spPr>
        <p:txBody>
          <a:bodyPr>
            <a:normAutofit fontScale="90000"/>
          </a:bodyPr>
          <a:lstStyle/>
          <a:p>
            <a:br>
              <a:rPr lang="en-US" sz="1200" b="1" i="1" u="sng" dirty="0"/>
            </a:br>
            <a:br>
              <a:rPr lang="en-US" sz="1200" b="1" i="1" u="sng" dirty="0"/>
            </a:br>
            <a:br>
              <a:rPr lang="en-US" sz="4400" b="1" i="1" u="sng" dirty="0"/>
            </a:br>
            <a:r>
              <a:rPr lang="en-US" sz="4400" b="1" u="sng" dirty="0"/>
              <a:t>SOLUTION</a:t>
            </a:r>
            <a:r>
              <a:rPr lang="en-US" sz="4400" b="1" dirty="0"/>
              <a:t>:</a:t>
            </a:r>
            <a:r>
              <a:rPr lang="en-US" sz="2700" dirty="0"/>
              <a:t>	</a:t>
            </a:r>
            <a:br>
              <a:rPr lang="en-US" sz="4400" b="1" i="1" u="sng" dirty="0"/>
            </a:br>
            <a:br>
              <a:rPr lang="en-US" sz="1200" b="1" i="1" u="sng" dirty="0"/>
            </a:br>
            <a:br>
              <a:rPr lang="en-US" sz="1200" b="1" i="1" u="sng" dirty="0"/>
            </a:br>
            <a:br>
              <a:rPr lang="en-US" sz="1200" b="1" i="1" u="sng" dirty="0"/>
            </a:b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EA01B-70EF-3142-4D5C-8E3A9C334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72" t="25147" r="33511" b="38542"/>
          <a:stretch/>
        </p:blipFill>
        <p:spPr>
          <a:xfrm>
            <a:off x="0" y="28135"/>
            <a:ext cx="727667" cy="769248"/>
          </a:xfrm>
          <a:prstGeom prst="rect">
            <a:avLst/>
          </a:prstGeom>
        </p:spPr>
      </p:pic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BBE813F8-F9A1-A29B-FAF0-A88739DD81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739431"/>
              </p:ext>
            </p:extLst>
          </p:nvPr>
        </p:nvGraphicFramePr>
        <p:xfrm>
          <a:off x="727668" y="1866900"/>
          <a:ext cx="10540408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9760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6A8F3F-159B-4BE4-B726-CDEADF5DED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3900" b="1"/>
              <a:t>WHY BLOCKCHAIN	</a:t>
            </a:r>
            <a:br>
              <a:rPr lang="en-US" sz="3900" b="1"/>
            </a:br>
            <a:r>
              <a:rPr lang="en-US" sz="3900" b="1"/>
              <a:t>IN TO-DO LIST:</a:t>
            </a:r>
            <a:endParaRPr lang="en-US" sz="39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314FC-72B6-47D6-AD4F-0A3527B63E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076450"/>
            <a:ext cx="10353762" cy="37147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6900" indent="0">
              <a:buNone/>
            </a:pPr>
            <a:endParaRPr lang="en-US" dirty="0"/>
          </a:p>
          <a:p>
            <a:pPr lvl="1"/>
            <a:r>
              <a:rPr lang="en-US" b="1"/>
              <a:t>Transparency:</a:t>
            </a:r>
            <a:r>
              <a:rPr lang="en-US"/>
              <a:t> Every task is verifiable on the blockchain.</a:t>
            </a:r>
          </a:p>
          <a:p>
            <a:pPr lvl="1"/>
            <a:r>
              <a:rPr lang="en-US" b="1"/>
              <a:t>Immutability:</a:t>
            </a:r>
            <a:r>
              <a:rPr lang="en-US"/>
              <a:t> Tasks and records of their completion cannot be altered.</a:t>
            </a:r>
          </a:p>
          <a:p>
            <a:pPr lvl="1"/>
            <a:r>
              <a:rPr lang="en-US" b="1"/>
              <a:t>Decentralization:</a:t>
            </a:r>
            <a:r>
              <a:rPr lang="en-US"/>
              <a:t> No single entity controls the data; it is distributed.</a:t>
            </a:r>
          </a:p>
          <a:p>
            <a:pPr lvl="1"/>
            <a:r>
              <a:rPr lang="en-US" b="1"/>
              <a:t>Incentivization:</a:t>
            </a:r>
            <a:r>
              <a:rPr lang="en-US"/>
              <a:t> Users can earn cryptocurrency( DIAM’s)rewards for completing tasks.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FD2CB-6947-8BF8-5E3B-B4A39600F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72" t="25147" r="33511" b="38542"/>
          <a:stretch/>
        </p:blipFill>
        <p:spPr>
          <a:xfrm>
            <a:off x="10553" y="0"/>
            <a:ext cx="727667" cy="7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3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598"/>
            <a:ext cx="5844759" cy="1598540"/>
          </a:xfrm>
        </p:spPr>
        <p:txBody>
          <a:bodyPr>
            <a:normAutofit/>
          </a:bodyPr>
          <a:lstStyle/>
          <a:p>
            <a:r>
              <a:rPr lang="en-US"/>
              <a:t>APP FEATURES:</a:t>
            </a:r>
          </a:p>
        </p:txBody>
      </p:sp>
      <p:pic>
        <p:nvPicPr>
          <p:cNvPr id="4115" name="Picture 4114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098" name="Picture 2" descr="Blockchain App Development Platforms for Improved Efficiency">
            <a:extLst>
              <a:ext uri="{FF2B5EF4-FFF2-40B4-BE49-F238E27FC236}">
                <a16:creationId xmlns:a16="http://schemas.microsoft.com/office/drawing/2014/main" id="{03BF0DF0-0729-73AE-D7B8-77FB0996F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8" r="3510"/>
          <a:stretch/>
        </p:blipFill>
        <p:spPr bwMode="auto">
          <a:xfrm>
            <a:off x="632815" y="1284743"/>
            <a:ext cx="4003193" cy="382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2396565"/>
            <a:ext cx="5844760" cy="3298283"/>
          </a:xfrm>
        </p:spPr>
        <p:txBody>
          <a:bodyPr anchor="ctr">
            <a:normAutofit/>
          </a:bodyPr>
          <a:lstStyle/>
          <a:p>
            <a:pPr marL="450000" lvl="1" indent="0">
              <a:lnSpc>
                <a:spcPct val="90000"/>
              </a:lnSpc>
              <a:buNone/>
            </a:pPr>
            <a:r>
              <a:rPr lang="en-US" sz="1500" b="1" i="1" u="sng"/>
              <a:t>Task Creation</a:t>
            </a:r>
            <a:r>
              <a:rPr lang="en-US" sz="1500" b="1"/>
              <a:t>:</a:t>
            </a:r>
            <a:r>
              <a:rPr lang="en-US" sz="1500"/>
              <a:t> Users create tasks that are stored on the blockchain.</a:t>
            </a:r>
          </a:p>
          <a:p>
            <a:pPr marL="450000" lvl="1" indent="0">
              <a:lnSpc>
                <a:spcPct val="90000"/>
              </a:lnSpc>
              <a:buNone/>
            </a:pPr>
            <a:r>
              <a:rPr lang="en-US" sz="1500" b="1" i="1" u="sng"/>
              <a:t>Token Association</a:t>
            </a:r>
            <a:r>
              <a:rPr lang="en-US" sz="1500" b="1"/>
              <a:t>:</a:t>
            </a:r>
            <a:r>
              <a:rPr lang="en-US" sz="1500"/>
              <a:t> Each task is associated with a unique token.</a:t>
            </a:r>
          </a:p>
          <a:p>
            <a:pPr marL="450000" lvl="1" indent="0">
              <a:lnSpc>
                <a:spcPct val="90000"/>
              </a:lnSpc>
              <a:buNone/>
            </a:pPr>
            <a:r>
              <a:rPr lang="en-US" sz="1500" b="1" i="1" u="sng"/>
              <a:t>Reward System:</a:t>
            </a:r>
            <a:r>
              <a:rPr lang="en-US" sz="1500" i="1" u="sng"/>
              <a:t> </a:t>
            </a:r>
            <a:r>
              <a:rPr lang="en-US" sz="1500"/>
              <a:t>Users earn cryptocurrency rewards upon task completion.</a:t>
            </a:r>
          </a:p>
          <a:p>
            <a:pPr marL="450000" lvl="1" indent="0">
              <a:lnSpc>
                <a:spcPct val="90000"/>
              </a:lnSpc>
              <a:buNone/>
            </a:pPr>
            <a:r>
              <a:rPr lang="en-US" sz="1500" b="1" i="1" u="sng"/>
              <a:t>User Profile:</a:t>
            </a:r>
            <a:r>
              <a:rPr lang="en-US" sz="1500" i="1" u="sng"/>
              <a:t> </a:t>
            </a:r>
            <a:r>
              <a:rPr lang="en-US" sz="1500"/>
              <a:t>Track user progress, completed tasks, and earned rewards.</a:t>
            </a:r>
          </a:p>
          <a:p>
            <a:pPr marL="450000" lvl="1" indent="0">
              <a:lnSpc>
                <a:spcPct val="90000"/>
              </a:lnSpc>
              <a:buNone/>
            </a:pPr>
            <a:r>
              <a:rPr lang="en-US" sz="1500" b="1" i="1" u="sng"/>
              <a:t>Smart Contracts:</a:t>
            </a:r>
            <a:r>
              <a:rPr lang="en-US" sz="1500" i="1" u="sng"/>
              <a:t> </a:t>
            </a:r>
            <a:r>
              <a:rPr lang="en-US" sz="1500"/>
              <a:t>Automated reward distribution using smart contracts.</a:t>
            </a:r>
          </a:p>
          <a:p>
            <a:pPr marL="36900" indent="0">
              <a:lnSpc>
                <a:spcPct val="90000"/>
              </a:lnSpc>
              <a:buNone/>
            </a:pPr>
            <a:endParaRPr lang="en-US" sz="15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6EA2F-236A-1D12-2A21-CC2BDCF94E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72" t="25147" r="33511" b="38542"/>
          <a:stretch/>
        </p:blipFill>
        <p:spPr>
          <a:xfrm>
            <a:off x="0" y="0"/>
            <a:ext cx="727667" cy="7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40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IN" sz="3600" i="1"/>
              <a:t>WORKFLOW OF </a:t>
            </a:r>
            <a:br>
              <a:rPr lang="en-IN" sz="3600" i="1"/>
            </a:br>
            <a:r>
              <a:rPr lang="en-IN" sz="3600" i="1"/>
              <a:t>THE APP :</a:t>
            </a:r>
            <a:endParaRPr lang="en-US" sz="3600" i="1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ue and white cube with a check mark&#10;&#10;Description automatically generated">
            <a:extLst>
              <a:ext uri="{FF2B5EF4-FFF2-40B4-BE49-F238E27FC236}">
                <a16:creationId xmlns:a16="http://schemas.microsoft.com/office/drawing/2014/main" id="{C1AE4F4B-594E-0CE4-FCBF-F24811221D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72" t="25147" r="33511" b="38542"/>
          <a:stretch/>
        </p:blipFill>
        <p:spPr>
          <a:xfrm>
            <a:off x="0" y="-1"/>
            <a:ext cx="727667" cy="769248"/>
          </a:xfrm>
          <a:prstGeom prst="rect">
            <a:avLst/>
          </a:prstGeom>
        </p:spPr>
      </p:pic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039C2AD7-D2AB-8FB1-1D2B-291160F80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087348"/>
              </p:ext>
            </p:extLst>
          </p:nvPr>
        </p:nvGraphicFramePr>
        <p:xfrm>
          <a:off x="4977114" y="231495"/>
          <a:ext cx="6771189" cy="6493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748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xploring the efficacy of monetary incentives to motivate employees -  EmoryBusiness.com">
            <a:extLst>
              <a:ext uri="{FF2B5EF4-FFF2-40B4-BE49-F238E27FC236}">
                <a16:creationId xmlns:a16="http://schemas.microsoft.com/office/drawing/2014/main" id="{6AE7B7D9-480D-C434-2A44-9AE22AADE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b="1" dirty="0"/>
              <a:t>Benefits to Users</a:t>
            </a:r>
            <a:endParaRPr lang="en-US" b="1" i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826E9EC-BB38-4B28-A236-B92069AAD5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4" y="1967696"/>
            <a:ext cx="10869233" cy="4280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6900" indent="0"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1)Monetary Rewards: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Earn cryptocurrency for completing tasks</a:t>
            </a:r>
          </a:p>
          <a:p>
            <a:pPr marL="36900" indent="0"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2)Enhanced Motivation: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Financial incentives to boost productivity.</a:t>
            </a:r>
          </a:p>
          <a:p>
            <a:pPr marL="450000" lvl="1" indent="0"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3)Ownership: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Users have control over their tasks and rewards.</a:t>
            </a:r>
          </a:p>
          <a:p>
            <a:pPr marL="450000" lvl="1" indent="0"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4)Trust and Security: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Immutable records ensure fair reward distribution.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0C13B-90DB-63AA-8CD8-C7147FA5D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72" t="25147" r="33511" b="38542"/>
          <a:stretch/>
        </p:blipFill>
        <p:spPr>
          <a:xfrm>
            <a:off x="0" y="0"/>
            <a:ext cx="727667" cy="7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8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75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IN" b="1"/>
              <a:t>Future Enhancements</a:t>
            </a:r>
            <a:r>
              <a:rPr lang="en-IN"/>
              <a:t>:</a:t>
            </a:r>
            <a:endParaRPr lang="en-US" b="1" i="1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826E9EC-BB38-4B28-A236-B92069AAD5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279176"/>
            <a:ext cx="5978072" cy="34156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b="1" u="sng"/>
              <a:t>Integration with DeFi </a:t>
            </a:r>
            <a:r>
              <a:rPr lang="en-US" b="1"/>
              <a:t>:</a:t>
            </a:r>
            <a:r>
              <a:rPr lang="en-US"/>
              <a:t> Allow users to invest their rewards directly into DeFi projects.</a:t>
            </a:r>
          </a:p>
          <a:p>
            <a:pPr lvl="1"/>
            <a:r>
              <a:rPr lang="en-US" b="1" u="sng"/>
              <a:t>Cross-Platform Compatibility </a:t>
            </a:r>
            <a:r>
              <a:rPr lang="en-US" b="1"/>
              <a:t>:</a:t>
            </a:r>
            <a:r>
              <a:rPr lang="en-US"/>
              <a:t> Make the app available on multiple platforms.</a:t>
            </a:r>
          </a:p>
          <a:p>
            <a:pPr lvl="1"/>
            <a:r>
              <a:rPr lang="en-US" b="1" u="sng"/>
              <a:t>Community Features </a:t>
            </a:r>
            <a:r>
              <a:rPr lang="en-US" b="1"/>
              <a:t>:</a:t>
            </a:r>
            <a:r>
              <a:rPr lang="en-US"/>
              <a:t> Enable task sharing and collaboration.</a:t>
            </a:r>
          </a:p>
          <a:p>
            <a:pPr lvl="1"/>
            <a:r>
              <a:rPr lang="en-US" b="1" u="sng"/>
              <a:t>Advanced Analytics </a:t>
            </a:r>
            <a:r>
              <a:rPr lang="en-US" b="1"/>
              <a:t>:</a:t>
            </a:r>
            <a:r>
              <a:rPr lang="en-US"/>
              <a:t> Provide insights on productivity and reward patterns.</a:t>
            </a:r>
          </a:p>
          <a:p>
            <a:endParaRPr lang="en-US"/>
          </a:p>
        </p:txBody>
      </p:sp>
      <p:pic>
        <p:nvPicPr>
          <p:cNvPr id="13" name="Picture 12" descr="A blue circular object with lights&#10;&#10;Description automatically generated">
            <a:extLst>
              <a:ext uri="{FF2B5EF4-FFF2-40B4-BE49-F238E27FC236}">
                <a16:creationId xmlns:a16="http://schemas.microsoft.com/office/drawing/2014/main" id="{847C0BAA-6710-85C3-E3CA-D6B82B2F67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01" r="20838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2078" name="Picture 2077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 descr="A blue and white cube with a check mark&#10;&#10;Description automatically generated">
            <a:extLst>
              <a:ext uri="{FF2B5EF4-FFF2-40B4-BE49-F238E27FC236}">
                <a16:creationId xmlns:a16="http://schemas.microsoft.com/office/drawing/2014/main" id="{2C087562-3108-9CB0-9F9B-D35918648E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72" t="25147" r="33511" b="38542"/>
          <a:stretch/>
        </p:blipFill>
        <p:spPr>
          <a:xfrm>
            <a:off x="0" y="0"/>
            <a:ext cx="727667" cy="7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5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CB5BC-7C73-5BB7-59BE-DE5E96FF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1251284"/>
            <a:ext cx="9440862" cy="245854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3035977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{CDE61A76-5B07-4100-8767-4506A63F262D}tf55705232_win32</Template>
  <TotalTime>286</TotalTime>
  <Words>434</Words>
  <Application>Microsoft Office PowerPoint</Application>
  <PresentationFormat>Widescreen</PresentationFormat>
  <Paragraphs>57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Goudy Old Style</vt:lpstr>
      <vt:lpstr>Wingdings 2</vt:lpstr>
      <vt:lpstr>SlateVTI</vt:lpstr>
      <vt:lpstr>MIND BLOCK</vt:lpstr>
      <vt:lpstr>TO-DO LIST </vt:lpstr>
      <vt:lpstr>   SOLUTION:     </vt:lpstr>
      <vt:lpstr>WHY BLOCKCHAIN  IN TO-DO LIST:</vt:lpstr>
      <vt:lpstr>APP FEATURES:</vt:lpstr>
      <vt:lpstr>WORKFLOW OF  THE APP :</vt:lpstr>
      <vt:lpstr>Benefits to Users</vt:lpstr>
      <vt:lpstr>Future Enhancements: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arpanajoyce@outlook.com</dc:creator>
  <cp:lastModifiedBy>Sanika V H</cp:lastModifiedBy>
  <cp:revision>17</cp:revision>
  <dcterms:created xsi:type="dcterms:W3CDTF">2024-08-31T03:33:31Z</dcterms:created>
  <dcterms:modified xsi:type="dcterms:W3CDTF">2024-09-02T15:10:12Z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